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9" r:id="rId2"/>
    <p:sldId id="262" r:id="rId3"/>
    <p:sldId id="263" r:id="rId4"/>
    <p:sldId id="270" r:id="rId5"/>
    <p:sldId id="264" r:id="rId6"/>
    <p:sldId id="266" r:id="rId7"/>
    <p:sldId id="267" r:id="rId8"/>
    <p:sldId id="268" r:id="rId9"/>
    <p:sldId id="265" r:id="rId10"/>
    <p:sldId id="269" r:id="rId11"/>
    <p:sldId id="271" r:id="rId12"/>
    <p:sldId id="273" r:id="rId13"/>
    <p:sldId id="272" r:id="rId14"/>
    <p:sldId id="260" r:id="rId15"/>
  </p:sldIdLst>
  <p:sldSz cx="9144000" cy="5143500" type="screen16x9"/>
  <p:notesSz cx="6858000" cy="9144000"/>
  <p:embeddedFontLst>
    <p:embeddedFont>
      <p:font typeface="Rix새내기 M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맑은 고딕 Semilight" panose="020B0502040204020203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0E3"/>
    <a:srgbClr val="0070C0"/>
    <a:srgbClr val="CF595A"/>
    <a:srgbClr val="69DD87"/>
    <a:srgbClr val="E2D183"/>
    <a:srgbClr val="FFFF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5" autoAdjust="0"/>
    <p:restoredTop sz="94660"/>
  </p:normalViewPr>
  <p:slideViewPr>
    <p:cSldViewPr showGuides="1">
      <p:cViewPr varScale="1">
        <p:scale>
          <a:sx n="118" d="100"/>
          <a:sy n="118" d="100"/>
        </p:scale>
        <p:origin x="114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CEBDE-322B-4579-832D-B87E63B85F4A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A9AB2-1464-4C2E-B421-8AF17EF2E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03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 userDrawn="1"/>
        </p:nvSpPr>
        <p:spPr>
          <a:xfrm>
            <a:off x="13524" y="22424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rot="2259662">
            <a:off x="-23512" y="176603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623974" y="464208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 rot="19794336">
            <a:off x="-53755" y="334982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 rot="2897758">
            <a:off x="2559450" y="472116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 rot="4707488">
            <a:off x="8752270" y="131724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>
            <a:off x="2040012" y="-119008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>
            <a:off x="8662752" y="323268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 rot="20718701">
            <a:off x="5639749" y="4884436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 userDrawn="1"/>
        </p:nvSpPr>
        <p:spPr>
          <a:xfrm>
            <a:off x="4325198" y="484530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 userDrawn="1"/>
        </p:nvSpPr>
        <p:spPr>
          <a:xfrm>
            <a:off x="4275506" y="11099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8456279" y="461382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 userDrawn="1"/>
        </p:nvSpPr>
        <p:spPr>
          <a:xfrm>
            <a:off x="8132270" y="82250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 userDrawn="1"/>
        </p:nvSpPr>
        <p:spPr>
          <a:xfrm rot="3881160">
            <a:off x="6426998" y="-2412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 userDrawn="1"/>
        </p:nvSpPr>
        <p:spPr>
          <a:xfrm rot="6482898">
            <a:off x="7062483" y="455173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/>
          <p:cNvSpPr/>
          <p:nvPr userDrawn="1"/>
        </p:nvSpPr>
        <p:spPr>
          <a:xfrm>
            <a:off x="353114" y="360286"/>
            <a:ext cx="8424624" cy="4422927"/>
          </a:xfrm>
          <a:prstGeom prst="cube">
            <a:avLst>
              <a:gd name="adj" fmla="val 1987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623974" y="263647"/>
            <a:ext cx="7832305" cy="333996"/>
            <a:chOff x="623974" y="263647"/>
            <a:chExt cx="7832305" cy="333996"/>
          </a:xfrm>
        </p:grpSpPr>
        <p:sp>
          <p:nvSpPr>
            <p:cNvPr id="24" name="타원 23"/>
            <p:cNvSpPr/>
            <p:nvPr/>
          </p:nvSpPr>
          <p:spPr>
            <a:xfrm>
              <a:off x="62397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63755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878643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918424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13331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17309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138798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42776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1642650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682431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897319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937100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2151988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191769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2406657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446438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2661326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701107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15995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955776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3170664" y="50039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3210445" y="26743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425333" y="50038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3465114" y="26742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368000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71978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393467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97445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18934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422912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44400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448379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698678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738459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4953347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993128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5208016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5247797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462685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5502466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717354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5757135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5972023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6011804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6226692" y="49662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6266473" y="26365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6481361" y="49661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6521142" y="26364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673603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677581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699069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703048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7245368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7285149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7500037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7539818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7754706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794487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8009375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8049156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826404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830380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5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1452835">
            <a:off x="7653159" y="3630558"/>
            <a:ext cx="532163" cy="5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3" descr="D:\Users\Owner\Desktop\이미지\무제-4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01" y="771550"/>
            <a:ext cx="599205" cy="59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D:\Users\Owner\Desktop\무제-2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98" b="18108"/>
          <a:stretch/>
        </p:blipFill>
        <p:spPr bwMode="auto">
          <a:xfrm>
            <a:off x="717437" y="939814"/>
            <a:ext cx="911312" cy="67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D:\Users\Owner\Desktop\d.pn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r="5562" b="27699"/>
          <a:stretch/>
        </p:blipFill>
        <p:spPr bwMode="auto">
          <a:xfrm rot="679057">
            <a:off x="7304475" y="839909"/>
            <a:ext cx="864154" cy="5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D:\Users\Owner\Desktop\d.png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56" r="5562" b="27699"/>
          <a:stretch/>
        </p:blipFill>
        <p:spPr bwMode="auto">
          <a:xfrm rot="679057">
            <a:off x="6496515" y="963518"/>
            <a:ext cx="1189840" cy="8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7" descr="D:\Users\Owner\Desktop\무제-2l.png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7261" r="15949" b="18399"/>
          <a:stretch/>
        </p:blipFill>
        <p:spPr bwMode="auto">
          <a:xfrm>
            <a:off x="6922829" y="4011911"/>
            <a:ext cx="813723" cy="6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D:\Users\Owner\Desktop\무제-2d.png"/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7234" r="16833" b="19661"/>
          <a:stretch/>
        </p:blipFill>
        <p:spPr bwMode="auto">
          <a:xfrm>
            <a:off x="6011804" y="4010221"/>
            <a:ext cx="819420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3785548">
            <a:off x="8034703" y="3984287"/>
            <a:ext cx="378064" cy="4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5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94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2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/>
          <p:cNvSpPr/>
          <p:nvPr userDrawn="1"/>
        </p:nvSpPr>
        <p:spPr>
          <a:xfrm>
            <a:off x="13524" y="22424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 userDrawn="1"/>
        </p:nvSpPr>
        <p:spPr>
          <a:xfrm rot="2259662">
            <a:off x="-23512" y="176603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 userDrawn="1"/>
        </p:nvSpPr>
        <p:spPr>
          <a:xfrm>
            <a:off x="623974" y="464208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 userDrawn="1"/>
        </p:nvSpPr>
        <p:spPr>
          <a:xfrm rot="19794336">
            <a:off x="-53755" y="334982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 userDrawn="1"/>
        </p:nvSpPr>
        <p:spPr>
          <a:xfrm rot="2897758">
            <a:off x="2559450" y="472116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 userDrawn="1"/>
        </p:nvSpPr>
        <p:spPr>
          <a:xfrm rot="4707488">
            <a:off x="8752270" y="131724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 userDrawn="1"/>
        </p:nvSpPr>
        <p:spPr>
          <a:xfrm>
            <a:off x="2040012" y="-119008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 userDrawn="1"/>
        </p:nvSpPr>
        <p:spPr>
          <a:xfrm>
            <a:off x="8662752" y="323268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 userDrawn="1"/>
        </p:nvSpPr>
        <p:spPr>
          <a:xfrm rot="20718701">
            <a:off x="5639749" y="4884436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 userDrawn="1"/>
        </p:nvSpPr>
        <p:spPr>
          <a:xfrm>
            <a:off x="4325198" y="484530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4275506" y="11099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>
            <a:off x="8456279" y="461382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>
            <a:off x="8132270" y="82250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 userDrawn="1"/>
        </p:nvSpPr>
        <p:spPr>
          <a:xfrm rot="3881160">
            <a:off x="6426998" y="-2412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 userDrawn="1"/>
        </p:nvSpPr>
        <p:spPr>
          <a:xfrm rot="6482898">
            <a:off x="7062483" y="455173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 userDrawn="1"/>
        </p:nvSpPr>
        <p:spPr>
          <a:xfrm>
            <a:off x="353114" y="360286"/>
            <a:ext cx="8424624" cy="4422927"/>
          </a:xfrm>
          <a:prstGeom prst="cube">
            <a:avLst>
              <a:gd name="adj" fmla="val 1987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 userDrawn="1"/>
        </p:nvGrpSpPr>
        <p:grpSpPr>
          <a:xfrm>
            <a:off x="623974" y="263647"/>
            <a:ext cx="7832305" cy="333996"/>
            <a:chOff x="623974" y="263647"/>
            <a:chExt cx="7832305" cy="333996"/>
          </a:xfrm>
        </p:grpSpPr>
        <p:sp>
          <p:nvSpPr>
            <p:cNvPr id="47" name="타원 46"/>
            <p:cNvSpPr/>
            <p:nvPr/>
          </p:nvSpPr>
          <p:spPr>
            <a:xfrm>
              <a:off x="62397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63755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878643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918424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113331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117309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138798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142776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1642650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1682431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1897319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937100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151988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2191769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2406657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2446438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661326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2701107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915995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2955776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3170664" y="50039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3210445" y="26743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425333" y="50038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3465114" y="26742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368000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371978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393467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397445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418934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422912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444400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448379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4698678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4738459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4953347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4993128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5208016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5247797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5462685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5502466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5717354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5757135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5972023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6011804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6226692" y="49662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6266473" y="26365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6481361" y="49661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6521142" y="26364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673603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677581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699069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703048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7245368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7285149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7500037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7539818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7754706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자유형 103"/>
            <p:cNvSpPr/>
            <p:nvPr/>
          </p:nvSpPr>
          <p:spPr>
            <a:xfrm>
              <a:off x="7794487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/>
            <p:cNvSpPr/>
            <p:nvPr/>
          </p:nvSpPr>
          <p:spPr>
            <a:xfrm>
              <a:off x="8009375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8049156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826404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830380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9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1452835">
            <a:off x="7653159" y="3630558"/>
            <a:ext cx="532163" cy="5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7" descr="D:\Users\Owner\Desktop\무제-2l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7261" r="15949" b="18399"/>
          <a:stretch/>
        </p:blipFill>
        <p:spPr bwMode="auto">
          <a:xfrm>
            <a:off x="6922829" y="4011911"/>
            <a:ext cx="813723" cy="6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D:\Users\Owner\Desktop\무제-2d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7234" r="16833" b="19661"/>
          <a:stretch/>
        </p:blipFill>
        <p:spPr bwMode="auto">
          <a:xfrm>
            <a:off x="6011804" y="4010221"/>
            <a:ext cx="819420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3785548">
            <a:off x="8034703" y="3984287"/>
            <a:ext cx="378064" cy="4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02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80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3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3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41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타원 91"/>
          <p:cNvSpPr/>
          <p:nvPr userDrawn="1"/>
        </p:nvSpPr>
        <p:spPr>
          <a:xfrm>
            <a:off x="395536" y="26749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이등변 삼각형 92"/>
          <p:cNvSpPr/>
          <p:nvPr userDrawn="1"/>
        </p:nvSpPr>
        <p:spPr>
          <a:xfrm rot="2259662">
            <a:off x="1355467" y="912412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 userDrawn="1"/>
        </p:nvSpPr>
        <p:spPr>
          <a:xfrm rot="858296">
            <a:off x="2511891" y="33363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 userDrawn="1"/>
        </p:nvSpPr>
        <p:spPr>
          <a:xfrm>
            <a:off x="7624800" y="147860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 userDrawn="1"/>
        </p:nvSpPr>
        <p:spPr>
          <a:xfrm rot="2975850">
            <a:off x="4429693" y="24214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 userDrawn="1"/>
        </p:nvSpPr>
        <p:spPr>
          <a:xfrm>
            <a:off x="2520499" y="234027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이등변 삼각형 97"/>
          <p:cNvSpPr/>
          <p:nvPr userDrawn="1"/>
        </p:nvSpPr>
        <p:spPr>
          <a:xfrm>
            <a:off x="732959" y="314781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 userDrawn="1"/>
        </p:nvSpPr>
        <p:spPr>
          <a:xfrm rot="19794336">
            <a:off x="600539" y="1969425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 userDrawn="1"/>
        </p:nvSpPr>
        <p:spPr>
          <a:xfrm>
            <a:off x="4769444" y="272151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 userDrawn="1"/>
        </p:nvSpPr>
        <p:spPr>
          <a:xfrm rot="3477889">
            <a:off x="5743325" y="78230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 userDrawn="1"/>
        </p:nvSpPr>
        <p:spPr>
          <a:xfrm rot="20703498">
            <a:off x="7273026" y="4989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 userDrawn="1"/>
        </p:nvSpPr>
        <p:spPr>
          <a:xfrm>
            <a:off x="6200505" y="2095165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이등변 삼각형 103"/>
          <p:cNvSpPr/>
          <p:nvPr userDrawn="1"/>
        </p:nvSpPr>
        <p:spPr>
          <a:xfrm rot="19800000">
            <a:off x="3451425" y="1247133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 userDrawn="1"/>
        </p:nvSpPr>
        <p:spPr>
          <a:xfrm rot="468212">
            <a:off x="6229791" y="44728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 userDrawn="1"/>
        </p:nvSpPr>
        <p:spPr>
          <a:xfrm>
            <a:off x="7596336" y="375973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이등변 삼각형 106"/>
          <p:cNvSpPr/>
          <p:nvPr userDrawn="1"/>
        </p:nvSpPr>
        <p:spPr>
          <a:xfrm rot="2259662">
            <a:off x="4652692" y="3702887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 userDrawn="1"/>
        </p:nvSpPr>
        <p:spPr>
          <a:xfrm rot="20637672">
            <a:off x="2289020" y="3642003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이등변 삼각형 108"/>
          <p:cNvSpPr/>
          <p:nvPr userDrawn="1"/>
        </p:nvSpPr>
        <p:spPr>
          <a:xfrm rot="6737142">
            <a:off x="6600181" y="3135753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이등변 삼각형 109"/>
          <p:cNvSpPr/>
          <p:nvPr userDrawn="1"/>
        </p:nvSpPr>
        <p:spPr>
          <a:xfrm rot="940573">
            <a:off x="8443762" y="11541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 userDrawn="1"/>
        </p:nvSpPr>
        <p:spPr>
          <a:xfrm rot="5205520">
            <a:off x="8365406" y="2406183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 userDrawn="1"/>
        </p:nvSpPr>
        <p:spPr>
          <a:xfrm>
            <a:off x="2983452" y="475780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 userDrawn="1"/>
        </p:nvSpPr>
        <p:spPr>
          <a:xfrm rot="2897758">
            <a:off x="258235" y="4406815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이등변 삼각형 113"/>
          <p:cNvSpPr/>
          <p:nvPr userDrawn="1"/>
        </p:nvSpPr>
        <p:spPr>
          <a:xfrm rot="6690033">
            <a:off x="8443763" y="4652931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0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4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3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4A552-2DAD-4255-9D58-96E01655C774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1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6399732" y="2440077"/>
            <a:ext cx="266584" cy="1156160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76303" y="1303276"/>
            <a:ext cx="523733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      18</a:t>
            </a:r>
            <a:r>
              <a:rPr lang="ko-KR" altLang="en-US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조 </a:t>
            </a:r>
            <a:r>
              <a:rPr lang="ko-KR" altLang="en-US" sz="6000" spc="300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티미룸</a:t>
            </a:r>
            <a:endParaRPr lang="en-US" altLang="ko-KR" sz="6000" spc="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algn="ctr"/>
            <a:r>
              <a:rPr lang="en-US" altLang="ko-KR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     </a:t>
            </a:r>
            <a:r>
              <a:rPr lang="en-US" altLang="ko-KR" sz="8800" spc="300" dirty="0">
                <a:solidFill>
                  <a:srgbClr val="0070C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LAP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0220" y="3610586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김정희 김동준 </a:t>
            </a:r>
            <a:r>
              <a:rPr lang="ko-KR" altLang="en-US" sz="16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곽내원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김수현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447037" y="3435846"/>
            <a:ext cx="2249925" cy="0"/>
          </a:xfrm>
          <a:prstGeom prst="line">
            <a:avLst/>
          </a:prstGeom>
          <a:ln>
            <a:solidFill>
              <a:srgbClr val="C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3351455" y="3327522"/>
            <a:ext cx="2680769" cy="252340"/>
            <a:chOff x="6444208" y="2800633"/>
            <a:chExt cx="890804" cy="172014"/>
          </a:xfrm>
        </p:grpSpPr>
        <p:pic>
          <p:nvPicPr>
            <p:cNvPr id="11" name="Picture 9" descr="D:\Users\Owner\Desktop\무제-2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801735"/>
              <a:ext cx="890804" cy="17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9" descr="D:\Users\Owner\Desktop\무제-2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800633"/>
              <a:ext cx="890804" cy="170912"/>
            </a:xfrm>
            <a:prstGeom prst="rect">
              <a:avLst/>
            </a:prstGeom>
            <a:solidFill>
              <a:srgbClr val="FFFFFF"/>
            </a:solidFill>
            <a:extLst/>
          </p:spPr>
        </p:pic>
      </p:grpSp>
    </p:spTree>
    <p:extLst>
      <p:ext uri="{BB962C8B-B14F-4D97-AF65-F5344CB8AC3E}">
        <p14:creationId xmlns:p14="http://schemas.microsoft.com/office/powerpoint/2010/main" val="126369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687844" y="698563"/>
            <a:ext cx="3359647" cy="461665"/>
            <a:chOff x="4948828" y="1637297"/>
            <a:chExt cx="3359647" cy="461665"/>
          </a:xfrm>
        </p:grpSpPr>
        <p:sp>
          <p:nvSpPr>
            <p:cNvPr id="17" name="타원 16"/>
            <p:cNvSpPr/>
            <p:nvPr/>
          </p:nvSpPr>
          <p:spPr>
            <a:xfrm>
              <a:off x="4948828" y="1648363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4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05730" y="1637297"/>
              <a:ext cx="3002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정보적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관점에서의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 설계</a:t>
              </a:r>
            </a:p>
          </p:txBody>
        </p:sp>
      </p:grp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320801" y="413779"/>
            <a:ext cx="8181845" cy="38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817541624" descr="EMB00000ec839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337"/>
          <a:stretch>
            <a:fillRect/>
          </a:stretch>
        </p:blipFill>
        <p:spPr bwMode="auto">
          <a:xfrm>
            <a:off x="1979711" y="1213711"/>
            <a:ext cx="5119335" cy="353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59782" y="1194561"/>
            <a:ext cx="144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E-R Diagram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31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9552" y="76768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E-R Diagram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51920" y="658122"/>
            <a:ext cx="1728192" cy="126555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55776" y="2283718"/>
            <a:ext cx="576064" cy="1296144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15616" y="1635646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 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= {</a:t>
            </a:r>
            <a:r>
              <a:rPr lang="ko-KR" altLang="en-US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 번호 </a:t>
            </a:r>
            <a:r>
              <a:rPr lang="en-US" altLang="ko-KR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(1~)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자격증명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시험날짜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접수날짜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도움이 되는 강의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	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관련학과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학과 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= {</a:t>
            </a:r>
            <a:r>
              <a:rPr lang="ko-KR" altLang="en-US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학과 번호</a:t>
            </a:r>
            <a:r>
              <a:rPr lang="en-US" altLang="ko-KR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(1~)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학과명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소속된 단과대학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단과대학 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= {</a:t>
            </a:r>
            <a:r>
              <a:rPr lang="ko-KR" altLang="en-US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단과대학 번호 </a:t>
            </a:r>
            <a:r>
              <a:rPr lang="en-US" altLang="ko-KR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(1~)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단과대학명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강의 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= {</a:t>
            </a:r>
            <a:r>
              <a:rPr lang="ko-KR" altLang="en-US" u="sng" dirty="0" err="1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학수번호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강의명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교수명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전공학과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사용자 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= {</a:t>
            </a:r>
            <a:r>
              <a:rPr lang="ko-KR" altLang="en-US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사용자 번호</a:t>
            </a:r>
            <a:r>
              <a:rPr lang="en-US" altLang="ko-KR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(1~)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ID, PW,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이름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즐겨찾기한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 자격증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게시판 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= {</a:t>
            </a:r>
            <a:r>
              <a:rPr lang="ko-KR" altLang="en-US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게시판 번호 </a:t>
            </a:r>
            <a:r>
              <a:rPr lang="en-US" altLang="ko-KR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(1~)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게시판명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관련 자격증명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  <a:p>
            <a:pPr>
              <a:buNone/>
            </a:pP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게시글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 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= {</a:t>
            </a:r>
            <a:r>
              <a:rPr lang="ko-KR" altLang="en-US" u="sng" dirty="0" err="1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게시글</a:t>
            </a:r>
            <a:r>
              <a:rPr lang="ko-KR" altLang="en-US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번호 </a:t>
            </a:r>
            <a:r>
              <a:rPr lang="en-US" altLang="ko-KR" u="sng" dirty="0">
                <a:solidFill>
                  <a:srgbClr val="FF000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(1~)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내용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게시날짜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게시한 사용자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,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속한 게시판</a:t>
            </a:r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}</a:t>
            </a:r>
          </a:p>
        </p:txBody>
      </p:sp>
      <p:sp>
        <p:nvSpPr>
          <p:cNvPr id="3" name="도넛 2"/>
          <p:cNvSpPr/>
          <p:nvPr/>
        </p:nvSpPr>
        <p:spPr>
          <a:xfrm>
            <a:off x="4499992" y="1460068"/>
            <a:ext cx="1944216" cy="665400"/>
          </a:xfrm>
          <a:prstGeom prst="donut">
            <a:avLst>
              <a:gd name="adj" fmla="val 9200"/>
            </a:avLst>
          </a:prstGeom>
          <a:solidFill>
            <a:srgbClr val="B2E0E3"/>
          </a:solidFill>
          <a:ln>
            <a:solidFill>
              <a:srgbClr val="B2E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04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9552" y="76768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DB </a:t>
            </a:r>
            <a:r>
              <a:rPr lang="ko-KR" altLang="en-US" sz="280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스키마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8" y="1635646"/>
            <a:ext cx="3864231" cy="19289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5322"/>
            <a:ext cx="3648042" cy="27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6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9552" y="767680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DB </a:t>
            </a:r>
            <a:r>
              <a:rPr lang="ko-KR" altLang="en-US" sz="280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스키마</a:t>
            </a:r>
            <a:endParaRPr lang="ko-KR" altLang="en-US" sz="2800" dirty="0">
              <a:solidFill>
                <a:schemeClr val="accent6">
                  <a:lumMod val="7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22" y="1400458"/>
            <a:ext cx="3912020" cy="26166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73" y="1707655"/>
            <a:ext cx="4028886" cy="18722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80" y="1221228"/>
            <a:ext cx="7090944" cy="32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2067694"/>
            <a:ext cx="518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감사합니다</a:t>
            </a:r>
            <a:endParaRPr lang="ko-KR" altLang="en-US" sz="80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2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:\Users\Owner\Desktop\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2458762"/>
            <a:ext cx="2434155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:\Users\Owner\Desktop\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3378436"/>
            <a:ext cx="2362147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Users\Owner\Desktop\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1539089"/>
            <a:ext cx="1643223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9284" y="712483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목차</a:t>
            </a:r>
          </a:p>
        </p:txBody>
      </p:sp>
      <p:sp>
        <p:nvSpPr>
          <p:cNvPr id="12" name="타원 11"/>
          <p:cNvSpPr/>
          <p:nvPr/>
        </p:nvSpPr>
        <p:spPr>
          <a:xfrm>
            <a:off x="858489" y="1635646"/>
            <a:ext cx="392901" cy="392901"/>
          </a:xfrm>
          <a:prstGeom prst="ellipse">
            <a:avLst/>
          </a:prstGeom>
          <a:solidFill>
            <a:srgbClr val="69DD87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836785" y="2572832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2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8489" y="3510018"/>
            <a:ext cx="392901" cy="392901"/>
          </a:xfrm>
          <a:prstGeom prst="rect">
            <a:avLst/>
          </a:prstGeom>
          <a:solidFill>
            <a:srgbClr val="E2D183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3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93184" y="1682456"/>
            <a:ext cx="14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프로젝트 개요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93184" y="2602130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사용자 관점에서의 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3184" y="3521803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기능적 관점에서의 설계</a:t>
            </a:r>
          </a:p>
        </p:txBody>
      </p:sp>
      <p:pic>
        <p:nvPicPr>
          <p:cNvPr id="21" name="Picture 9" descr="D:\Users\Owner\Desktop\무제-2h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13472" y="2769773"/>
            <a:ext cx="2897604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Users\Owner\Desktop\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51806"/>
            <a:ext cx="2376264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4948828" y="1648363"/>
            <a:ext cx="392901" cy="392901"/>
          </a:xfrm>
          <a:prstGeom prst="ellipse">
            <a:avLst/>
          </a:prstGeom>
          <a:solidFill>
            <a:srgbClr val="69DD87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83523" y="1695173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정보적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rPr>
              <a:t>관점에서의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설계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48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60935" y="727130"/>
            <a:ext cx="2473660" cy="481580"/>
            <a:chOff x="858489" y="1635646"/>
            <a:chExt cx="2473660" cy="481580"/>
          </a:xfrm>
        </p:grpSpPr>
        <p:sp>
          <p:nvSpPr>
            <p:cNvPr id="14" name="타원 13"/>
            <p:cNvSpPr/>
            <p:nvPr/>
          </p:nvSpPr>
          <p:spPr>
            <a:xfrm>
              <a:off x="858489" y="1635646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1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184" y="1655561"/>
              <a:ext cx="1838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프로젝트 개요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60935" y="1208710"/>
            <a:ext cx="308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1.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내용 및 범위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853952"/>
              </p:ext>
            </p:extLst>
          </p:nvPr>
        </p:nvGraphicFramePr>
        <p:xfrm>
          <a:off x="1395630" y="1566004"/>
          <a:ext cx="5827712" cy="3051558"/>
        </p:xfrm>
        <a:graphic>
          <a:graphicData uri="http://schemas.openxmlformats.org/drawingml/2006/table">
            <a:tbl>
              <a:tblPr/>
              <a:tblGrid>
                <a:gridCol w="1366202">
                  <a:extLst>
                    <a:ext uri="{9D8B030D-6E8A-4147-A177-3AD203B41FA5}">
                      <a16:colId xmlns:a16="http://schemas.microsoft.com/office/drawing/2014/main" val="308572525"/>
                    </a:ext>
                  </a:extLst>
                </a:gridCol>
                <a:gridCol w="4461510">
                  <a:extLst>
                    <a:ext uri="{9D8B030D-6E8A-4147-A177-3AD203B41FA5}">
                      <a16:colId xmlns:a16="http://schemas.microsoft.com/office/drawing/2014/main" val="1160620877"/>
                    </a:ext>
                  </a:extLst>
                </a:gridCol>
              </a:tblGrid>
              <a:tr h="1178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DB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사용자 정보를 저장 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ID,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비밀번호 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정보를 저장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이름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접수 일정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시험 날짜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내용 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커뮤니티 게시물 내용 저장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SQLite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를 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400307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알림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알림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API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를 이용하여 팝업 알림으로 구현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5770357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서버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커뮤니티 기능을 위해 서버 구축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AWS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542030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UI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및 세부 기능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Android Studio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849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92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60935" y="727130"/>
            <a:ext cx="2473660" cy="481580"/>
            <a:chOff x="858489" y="1635646"/>
            <a:chExt cx="2473660" cy="481580"/>
          </a:xfrm>
        </p:grpSpPr>
        <p:sp>
          <p:nvSpPr>
            <p:cNvPr id="14" name="타원 13"/>
            <p:cNvSpPr/>
            <p:nvPr/>
          </p:nvSpPr>
          <p:spPr>
            <a:xfrm>
              <a:off x="858489" y="1635646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1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184" y="1655561"/>
              <a:ext cx="18389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프로젝트 개요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59782" y="1179378"/>
            <a:ext cx="308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2. </a:t>
            </a:r>
            <a:r>
              <a:rPr lang="ko-KR" altLang="en-US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설계 </a:t>
            </a:r>
            <a:r>
              <a:rPr lang="ko-KR" altLang="en-US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제한요소</a:t>
            </a:r>
            <a:endParaRPr lang="ko-KR" altLang="en-US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5630" y="1623749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로그인 서비스 제한적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79987" y="2428613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범위 제한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899592" y="3291830"/>
            <a:ext cx="6840760" cy="1200329"/>
            <a:chOff x="899592" y="3291830"/>
            <a:chExt cx="6840760" cy="1200329"/>
          </a:xfrm>
        </p:grpSpPr>
        <p:sp>
          <p:nvSpPr>
            <p:cNvPr id="21" name="TextBox 20"/>
            <p:cNvSpPr txBox="1"/>
            <p:nvPr/>
          </p:nvSpPr>
          <p:spPr>
            <a:xfrm>
              <a:off x="1395630" y="3291830"/>
              <a:ext cx="63447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4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보안 및 서버 등에 관련한 부분은 실제 서비스 목적이 아닌 프로젝트 목적이기 때문에 구현 가능한 수준으로만 작업할 예정</a:t>
              </a:r>
            </a:p>
          </p:txBody>
        </p:sp>
        <p:sp>
          <p:nvSpPr>
            <p:cNvPr id="23" name="오른쪽 화살표 22"/>
            <p:cNvSpPr/>
            <p:nvPr/>
          </p:nvSpPr>
          <p:spPr>
            <a:xfrm>
              <a:off x="899592" y="3328396"/>
              <a:ext cx="496038" cy="360040"/>
            </a:xfrm>
            <a:prstGeom prst="rightArrow">
              <a:avLst/>
            </a:prstGeom>
            <a:solidFill>
              <a:srgbClr val="B2E0E3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다이아몬드 24"/>
          <p:cNvSpPr/>
          <p:nvPr/>
        </p:nvSpPr>
        <p:spPr>
          <a:xfrm>
            <a:off x="1035590" y="1633915"/>
            <a:ext cx="360040" cy="360040"/>
          </a:xfrm>
          <a:prstGeom prst="diamond">
            <a:avLst/>
          </a:prstGeom>
          <a:solidFill>
            <a:srgbClr val="B2E0E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1037299" y="2426091"/>
            <a:ext cx="360040" cy="360040"/>
          </a:xfrm>
          <a:prstGeom prst="diamond">
            <a:avLst/>
          </a:prstGeom>
          <a:solidFill>
            <a:srgbClr val="B2E0E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15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682" t="482" r="5271" b="6335"/>
          <a:stretch/>
        </p:blipFill>
        <p:spPr>
          <a:xfrm>
            <a:off x="359676" y="1188795"/>
            <a:ext cx="8316780" cy="359452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642709" y="709200"/>
            <a:ext cx="3402636" cy="461665"/>
            <a:chOff x="989185" y="2707302"/>
            <a:chExt cx="3402636" cy="461665"/>
          </a:xfrm>
        </p:grpSpPr>
        <p:sp>
          <p:nvSpPr>
            <p:cNvPr id="13" name="이등변 삼각형 12"/>
            <p:cNvSpPr/>
            <p:nvPr/>
          </p:nvSpPr>
          <p:spPr>
            <a:xfrm>
              <a:off x="989185" y="2725232"/>
              <a:ext cx="455765" cy="392901"/>
            </a:xfrm>
            <a:prstGeom prst="triangle">
              <a:avLst/>
            </a:prstGeom>
            <a:solidFill>
              <a:srgbClr val="CF595A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2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1136" y="2707302"/>
              <a:ext cx="29706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사용자 관점에서의 설계</a:t>
              </a: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58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682" t="482" r="46799" b="22599"/>
          <a:stretch/>
        </p:blipFill>
        <p:spPr>
          <a:xfrm>
            <a:off x="1619672" y="627534"/>
            <a:ext cx="5688632" cy="4104456"/>
          </a:xfrm>
          <a:prstGeom prst="rect">
            <a:avLst/>
          </a:prstGeom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9552" y="680538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검색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948264" y="3651870"/>
            <a:ext cx="151216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88224" y="1635646"/>
            <a:ext cx="9361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1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42615" t="482" r="5272" b="48733"/>
          <a:stretch/>
        </p:blipFill>
        <p:spPr>
          <a:xfrm>
            <a:off x="1763688" y="699542"/>
            <a:ext cx="5832648" cy="33123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39552" y="680538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커뮤니티</a:t>
            </a:r>
          </a:p>
        </p:txBody>
      </p:sp>
    </p:spTree>
    <p:extLst>
      <p:ext uri="{BB962C8B-B14F-4D97-AF65-F5344CB8AC3E}">
        <p14:creationId xmlns:p14="http://schemas.microsoft.com/office/powerpoint/2010/main" val="425624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42615" t="30732" r="24815" b="6337"/>
          <a:stretch/>
        </p:blipFill>
        <p:spPr>
          <a:xfrm>
            <a:off x="2654678" y="658122"/>
            <a:ext cx="2880320" cy="3857843"/>
          </a:xfrm>
          <a:prstGeom prst="rect">
            <a:avLst/>
          </a:prstGeom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9552" y="680538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내 정보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851920" y="658122"/>
            <a:ext cx="1728192" cy="126555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55776" y="2283718"/>
            <a:ext cx="576064" cy="1296144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1047176" y="701458"/>
            <a:ext cx="10058400" cy="102337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10261" y="1258763"/>
            <a:ext cx="2205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1.  </a:t>
            </a: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 입력 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2.  </a:t>
            </a: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학과 명 입력 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3.  </a:t>
            </a: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학과별 커뮤니티 기능</a:t>
            </a:r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(</a:t>
            </a: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입력</a:t>
            </a:r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) </a:t>
            </a:r>
          </a:p>
          <a:p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4.  </a:t>
            </a: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알림 주기 입력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5.  </a:t>
            </a: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사용자 정보 입력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6.  </a:t>
            </a: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월 입력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r>
              <a:rPr lang="en-US" altLang="ko-KR" sz="12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 </a:t>
            </a:r>
            <a:endParaRPr lang="ko-KR" altLang="en-US" sz="12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7704" y="3363838"/>
            <a:ext cx="22653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 출력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학과별 자격증 출력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학과별 커뮤니티 기능</a:t>
            </a:r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(</a:t>
            </a: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출력</a:t>
            </a:r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알림 주기 출력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사용자 정보 출력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월별 자격증 출력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37516" y="1600914"/>
            <a:ext cx="21419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1.  </a:t>
            </a: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 정보 수집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r>
              <a:rPr lang="en-US" altLang="ko-KR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2.  </a:t>
            </a: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사용자 정보 수집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361" y="3761460"/>
            <a:ext cx="21419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팝업 알림</a:t>
            </a:r>
            <a:endParaRPr lang="en-US" altLang="ko-KR" sz="1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9782" y="676648"/>
            <a:ext cx="3385458" cy="461665"/>
            <a:chOff x="858489" y="3452356"/>
            <a:chExt cx="3385458" cy="461665"/>
          </a:xfrm>
        </p:grpSpPr>
        <p:sp>
          <p:nvSpPr>
            <p:cNvPr id="17" name="직사각형 16"/>
            <p:cNvSpPr/>
            <p:nvPr/>
          </p:nvSpPr>
          <p:spPr>
            <a:xfrm>
              <a:off x="858489" y="3510018"/>
              <a:ext cx="392901" cy="392901"/>
            </a:xfrm>
            <a:prstGeom prst="rect">
              <a:avLst/>
            </a:prstGeom>
            <a:solidFill>
              <a:srgbClr val="E2D183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3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73262" y="3452356"/>
              <a:ext cx="29706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기능적 관점에서의 설계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736622" y="2062579"/>
            <a:ext cx="1800000" cy="1800000"/>
            <a:chOff x="3585720" y="1853164"/>
            <a:chExt cx="1880729" cy="2377797"/>
          </a:xfrm>
        </p:grpSpPr>
        <p:sp>
          <p:nvSpPr>
            <p:cNvPr id="34" name="타원 33"/>
            <p:cNvSpPr/>
            <p:nvPr/>
          </p:nvSpPr>
          <p:spPr>
            <a:xfrm>
              <a:off x="3585720" y="1853164"/>
              <a:ext cx="1880729" cy="237779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타원 4"/>
            <p:cNvSpPr txBox="1"/>
            <p:nvPr/>
          </p:nvSpPr>
          <p:spPr>
            <a:xfrm>
              <a:off x="3747061" y="2227197"/>
              <a:ext cx="1558046" cy="16813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60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LAP</a:t>
              </a:r>
              <a:endParaRPr lang="ko-KR" altLang="en-US" sz="6000" kern="12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22269" y="1263924"/>
            <a:ext cx="1440000" cy="1440000"/>
            <a:chOff x="275509" y="1011065"/>
            <a:chExt cx="1227437" cy="1502947"/>
          </a:xfrm>
        </p:grpSpPr>
        <p:sp>
          <p:nvSpPr>
            <p:cNvPr id="32" name="타원 31"/>
            <p:cNvSpPr/>
            <p:nvPr/>
          </p:nvSpPr>
          <p:spPr>
            <a:xfrm>
              <a:off x="275509" y="1011065"/>
              <a:ext cx="1227437" cy="1502947"/>
            </a:xfrm>
            <a:prstGeom prst="ellipse">
              <a:avLst/>
            </a:prstGeom>
            <a:solidFill>
              <a:srgbClr val="CF595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타원 6"/>
            <p:cNvSpPr txBox="1"/>
            <p:nvPr/>
          </p:nvSpPr>
          <p:spPr>
            <a:xfrm>
              <a:off x="357855" y="1268951"/>
              <a:ext cx="1062746" cy="1024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kern="12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입력 기능</a:t>
              </a:r>
            </a:p>
          </p:txBody>
        </p:sp>
      </p:grpSp>
      <p:grpSp>
        <p:nvGrpSpPr>
          <p:cNvPr id="23" name="그룹 22"/>
          <p:cNvGrpSpPr>
            <a:grpSpLocks/>
          </p:cNvGrpSpPr>
          <p:nvPr/>
        </p:nvGrpSpPr>
        <p:grpSpPr>
          <a:xfrm>
            <a:off x="7124670" y="1280630"/>
            <a:ext cx="1440000" cy="1440000"/>
            <a:chOff x="7535314" y="1059086"/>
            <a:chExt cx="1282846" cy="1502947"/>
          </a:xfrm>
        </p:grpSpPr>
        <p:sp>
          <p:nvSpPr>
            <p:cNvPr id="30" name="타원 29"/>
            <p:cNvSpPr/>
            <p:nvPr/>
          </p:nvSpPr>
          <p:spPr>
            <a:xfrm>
              <a:off x="7535314" y="1059086"/>
              <a:ext cx="1282846" cy="1502947"/>
            </a:xfrm>
            <a:prstGeom prst="ellipse">
              <a:avLst/>
            </a:prstGeom>
            <a:solidFill>
              <a:srgbClr val="69DD8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타원 8"/>
            <p:cNvSpPr txBox="1"/>
            <p:nvPr/>
          </p:nvSpPr>
          <p:spPr>
            <a:xfrm>
              <a:off x="7645364" y="1338520"/>
              <a:ext cx="1062745" cy="10627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kern="12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정보</a:t>
              </a:r>
              <a:r>
                <a:rPr lang="ko-KR" altLang="en-US" sz="24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수</a:t>
              </a:r>
              <a:r>
                <a:rPr lang="ko-KR" altLang="en-US" sz="2400" kern="12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집 기능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101798" y="3308628"/>
            <a:ext cx="1440000" cy="1440000"/>
            <a:chOff x="7508717" y="3447798"/>
            <a:chExt cx="1282846" cy="1502947"/>
          </a:xfrm>
        </p:grpSpPr>
        <p:sp>
          <p:nvSpPr>
            <p:cNvPr id="28" name="타원 27"/>
            <p:cNvSpPr/>
            <p:nvPr/>
          </p:nvSpPr>
          <p:spPr>
            <a:xfrm>
              <a:off x="7508717" y="3447798"/>
              <a:ext cx="1282846" cy="1502947"/>
            </a:xfrm>
            <a:prstGeom prst="ellipse">
              <a:avLst/>
            </a:prstGeom>
            <a:solidFill>
              <a:srgbClr val="E2D18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타원 10"/>
            <p:cNvSpPr txBox="1"/>
            <p:nvPr/>
          </p:nvSpPr>
          <p:spPr>
            <a:xfrm>
              <a:off x="7618767" y="3667899"/>
              <a:ext cx="1062745" cy="10627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kern="12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알림</a:t>
              </a:r>
              <a:r>
                <a:rPr lang="en-US" altLang="ko-KR" sz="24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 </a:t>
              </a:r>
              <a:r>
                <a:rPr lang="ko-KR" altLang="en-US" sz="2400" kern="12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기능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22269" y="3238304"/>
            <a:ext cx="1440000" cy="1500604"/>
            <a:chOff x="257855" y="3545448"/>
            <a:chExt cx="1282846" cy="1502947"/>
          </a:xfrm>
        </p:grpSpPr>
        <p:sp>
          <p:nvSpPr>
            <p:cNvPr id="26" name="타원 25"/>
            <p:cNvSpPr/>
            <p:nvPr/>
          </p:nvSpPr>
          <p:spPr>
            <a:xfrm>
              <a:off x="257855" y="3545448"/>
              <a:ext cx="1282846" cy="1502947"/>
            </a:xfrm>
            <a:prstGeom prst="ellipse">
              <a:avLst/>
            </a:prstGeom>
            <a:solidFill>
              <a:srgbClr val="B2E0E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타원 12"/>
            <p:cNvSpPr txBox="1"/>
            <p:nvPr/>
          </p:nvSpPr>
          <p:spPr>
            <a:xfrm>
              <a:off x="367905" y="3765547"/>
              <a:ext cx="1062745" cy="10627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kern="12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출력</a:t>
              </a:r>
              <a:r>
                <a:rPr lang="en-US" altLang="ko-KR" sz="24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 </a:t>
              </a:r>
              <a:r>
                <a:rPr lang="ko-KR" altLang="en-US" sz="2400" kern="12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기능</a:t>
              </a:r>
            </a:p>
          </p:txBody>
        </p:sp>
      </p:grpSp>
      <p:cxnSp>
        <p:nvCxnSpPr>
          <p:cNvPr id="36" name="직선 연결선 35"/>
          <p:cNvCxnSpPr>
            <a:stCxn id="32" idx="5"/>
            <a:endCxn id="34" idx="2"/>
          </p:cNvCxnSpPr>
          <p:nvPr/>
        </p:nvCxnSpPr>
        <p:spPr>
          <a:xfrm>
            <a:off x="1751386" y="2493041"/>
            <a:ext cx="1985236" cy="469538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6" idx="7"/>
            <a:endCxn id="34" idx="2"/>
          </p:cNvCxnSpPr>
          <p:nvPr/>
        </p:nvCxnSpPr>
        <p:spPr>
          <a:xfrm flipV="1">
            <a:off x="1751386" y="2962579"/>
            <a:ext cx="1985236" cy="49548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4" idx="6"/>
            <a:endCxn id="30" idx="3"/>
          </p:cNvCxnSpPr>
          <p:nvPr/>
        </p:nvCxnSpPr>
        <p:spPr>
          <a:xfrm flipV="1">
            <a:off x="5536622" y="2509747"/>
            <a:ext cx="1798931" cy="452832"/>
          </a:xfrm>
          <a:prstGeom prst="line">
            <a:avLst/>
          </a:prstGeom>
          <a:ln w="25400" cmpd="sng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34" idx="6"/>
            <a:endCxn id="28" idx="1"/>
          </p:cNvCxnSpPr>
          <p:nvPr/>
        </p:nvCxnSpPr>
        <p:spPr>
          <a:xfrm>
            <a:off x="5536622" y="2962579"/>
            <a:ext cx="1776059" cy="55693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36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249</Words>
  <Application>Microsoft Office PowerPoint</Application>
  <PresentationFormat>화면 슬라이드 쇼(16:9)</PresentationFormat>
  <Paragraphs>77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Arial</vt:lpstr>
      <vt:lpstr>맑은 고딕 Semilight</vt:lpstr>
      <vt:lpstr>Rix새내기 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정희 김</cp:lastModifiedBy>
  <cp:revision>48</cp:revision>
  <dcterms:created xsi:type="dcterms:W3CDTF">2018-06-22T09:33:25Z</dcterms:created>
  <dcterms:modified xsi:type="dcterms:W3CDTF">2019-04-09T15:24:46Z</dcterms:modified>
</cp:coreProperties>
</file>